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7" r:id="rId2"/>
    <p:sldId id="296" r:id="rId3"/>
    <p:sldId id="307" r:id="rId4"/>
    <p:sldId id="318" r:id="rId5"/>
    <p:sldId id="290" r:id="rId6"/>
    <p:sldId id="288" r:id="rId7"/>
    <p:sldId id="265" r:id="rId8"/>
    <p:sldId id="267" r:id="rId9"/>
    <p:sldId id="320" r:id="rId10"/>
    <p:sldId id="268" r:id="rId11"/>
    <p:sldId id="313" r:id="rId1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36" cy="4938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6023" y="0"/>
            <a:ext cx="2918136" cy="4938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D9D5E-EECA-4512-8893-69B413881BF2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0868"/>
            <a:ext cx="2918136" cy="4938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6023" y="9370868"/>
            <a:ext cx="2918136" cy="4938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A0593-0621-4F0B-929E-4F388F0383B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316898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NZ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0BA6DF5-F950-4D3F-868F-D078A9998C8D}" type="slidenum">
              <a:rPr lang="en-NZ" smtClean="0"/>
              <a:t>‹#›</a:t>
            </a:fld>
            <a:endParaRPr lang="en-NZ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9ED71C-0236-4433-98A6-B847E500E718}" type="datetimeFigureOut">
              <a:rPr lang="en-NZ" smtClean="0"/>
              <a:t>27/06/2014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sspower.co.nz/webapps/site/88770/371045/events/event.html?eventId=329624" TargetMode="Externa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0.wp.com/www.everydaykanban.com/wp-content/uploads/2013/09/Cynefin_framework_Feb_2011.jpeg" TargetMode="External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1448780"/>
            <a:ext cx="6292788" cy="720080"/>
          </a:xfrm>
        </p:spPr>
        <p:txBody>
          <a:bodyPr>
            <a:normAutofit/>
          </a:bodyPr>
          <a:lstStyle/>
          <a:p>
            <a:endParaRPr lang="en-NZ" sz="3600" b="1" dirty="0" smtClean="0">
              <a:solidFill>
                <a:srgbClr val="C00000"/>
              </a:solidFill>
            </a:endParaRPr>
          </a:p>
          <a:p>
            <a:endParaRPr lang="en-NZ" dirty="0">
              <a:solidFill>
                <a:srgbClr val="C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957358"/>
            <a:ext cx="940315" cy="121150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380312" y="1592355"/>
            <a:ext cx="1559158" cy="337393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sz="2400" dirty="0" smtClean="0">
                <a:solidFill>
                  <a:schemeClr val="bg1"/>
                </a:solidFill>
              </a:rPr>
              <a:t>Hauraki Plains College</a:t>
            </a:r>
          </a:p>
          <a:p>
            <a:pPr algn="l"/>
            <a:endParaRPr lang="en-NZ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500" y="250426"/>
            <a:ext cx="6768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200" b="1" dirty="0" smtClean="0">
                <a:solidFill>
                  <a:srgbClr val="C00000"/>
                </a:solidFill>
              </a:rPr>
              <a:t>Lessons from the Swampland:</a:t>
            </a:r>
          </a:p>
          <a:p>
            <a:pPr algn="ctr"/>
            <a:r>
              <a:rPr lang="en-NZ" sz="3200" b="1" i="1" dirty="0" smtClean="0">
                <a:solidFill>
                  <a:srgbClr val="C00000"/>
                </a:solidFill>
              </a:rPr>
              <a:t>One student at a time</a:t>
            </a:r>
            <a:endParaRPr lang="en-NZ" sz="3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9" name="Picture 2" descr="https://fbexternal-a.akamaihd.net/safe_image.php?d=AQDSli6KHOv5tFGU&amp;w=484&amp;h=253&amp;url=http%3A%2F%2Fwww.chesspower.co.nz%2Fuploads%2F88770%2Fimages%2F218535%2Fhauraki_plains_college.jpg&amp;cfs=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" y="1592355"/>
            <a:ext cx="6768752" cy="5265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62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79"/>
            <a:ext cx="8856476" cy="876685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   go to where the game is being played.</a:t>
            </a: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03548" y="1556792"/>
            <a:ext cx="7920880" cy="1844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28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“Great coaches never impact the outcome of a game by sitting behind a desk all day.  Your job is to be on the field where the game is being played and in your case, that’s the classroom.”       </a:t>
            </a:r>
            <a:r>
              <a:rPr lang="en-NZ" sz="16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Malachi Pancoast</a:t>
            </a:r>
            <a:r>
              <a:rPr lang="en-NZ" sz="28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NZ" sz="2800" i="1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fbcdn-sphotos-b-a.akamaihd.net/hphotos-ak-xfp1/t1.0-9/10402686_249173115289339_6178003028958807790_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3" t="40101" r="1163" b="9899"/>
          <a:stretch/>
        </p:blipFill>
        <p:spPr bwMode="auto">
          <a:xfrm>
            <a:off x="15658" y="3969060"/>
            <a:ext cx="8732806" cy="265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5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1760" y="1448780"/>
            <a:ext cx="6292788" cy="720080"/>
          </a:xfrm>
        </p:spPr>
        <p:txBody>
          <a:bodyPr>
            <a:normAutofit/>
          </a:bodyPr>
          <a:lstStyle/>
          <a:p>
            <a:endParaRPr lang="en-NZ" sz="3600" b="1" dirty="0" smtClean="0">
              <a:solidFill>
                <a:srgbClr val="C00000"/>
              </a:solidFill>
            </a:endParaRPr>
          </a:p>
          <a:p>
            <a:endParaRPr lang="en-NZ" dirty="0">
              <a:solidFill>
                <a:srgbClr val="C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957358"/>
            <a:ext cx="940315" cy="121150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380312" y="1592355"/>
            <a:ext cx="1559158" cy="337393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Z" sz="2400" dirty="0" smtClean="0">
                <a:solidFill>
                  <a:schemeClr val="bg1"/>
                </a:solidFill>
              </a:rPr>
              <a:t>Hauraki Plains College</a:t>
            </a:r>
          </a:p>
          <a:p>
            <a:pPr algn="l"/>
            <a:endParaRPr lang="en-NZ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244" y="127315"/>
            <a:ext cx="67687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200" b="1" dirty="0" smtClean="0">
                <a:solidFill>
                  <a:srgbClr val="C00000"/>
                </a:solidFill>
              </a:rPr>
              <a:t>One student at a time:</a:t>
            </a:r>
          </a:p>
          <a:p>
            <a:pPr algn="ctr"/>
            <a:r>
              <a:rPr lang="en-NZ" sz="2400" b="1" dirty="0" smtClean="0">
                <a:solidFill>
                  <a:srgbClr val="C00000"/>
                </a:solidFill>
              </a:rPr>
              <a:t>Preparing each student for a life of hope and purpose through deep learning, deep experience, deep support and deep leadership.</a:t>
            </a:r>
            <a:endParaRPr lang="en-NZ" sz="2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"/>
          <a:stretch/>
        </p:blipFill>
        <p:spPr bwMode="auto">
          <a:xfrm>
            <a:off x="71500" y="1820086"/>
            <a:ext cx="6660740" cy="492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524" y="4797152"/>
            <a:ext cx="2344124" cy="175809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21592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8856476" cy="504056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The future that is now.</a:t>
            </a: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4025" y="1268760"/>
            <a:ext cx="7848872" cy="2700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NZ" sz="20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Everything from the neck down increasingly minimum wage.</a:t>
            </a:r>
          </a:p>
          <a:p>
            <a:endParaRPr lang="en-NZ" sz="1100" i="1" dirty="0" smtClean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charset="0"/>
              <a:buChar char="•"/>
            </a:pPr>
            <a:r>
              <a:rPr lang="en-NZ" sz="20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Spiralling credentials. We are not being truthful when we assure students that if they get higher qualifications, they are sorted for work.</a:t>
            </a:r>
          </a:p>
          <a:p>
            <a:endParaRPr lang="en-NZ" sz="1050" i="1" dirty="0" smtClean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charset="0"/>
              <a:buChar char="•"/>
            </a:pPr>
            <a:r>
              <a:rPr lang="en-NZ" sz="20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rise of the ‘</a:t>
            </a:r>
            <a:r>
              <a:rPr lang="en-NZ" sz="2000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precariat</a:t>
            </a:r>
            <a:r>
              <a:rPr lang="en-NZ" sz="20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’. </a:t>
            </a:r>
          </a:p>
          <a:p>
            <a:endParaRPr lang="en-NZ" sz="1050" i="1" dirty="0" smtClean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charset="0"/>
              <a:buChar char="•"/>
            </a:pPr>
            <a:r>
              <a:rPr lang="en-NZ" sz="20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global achievement gap – between what schools teach and what students need.. </a:t>
            </a:r>
          </a:p>
        </p:txBody>
      </p:sp>
      <p:pic>
        <p:nvPicPr>
          <p:cNvPr id="7" name="Picture 6" descr="T:\Ngaire\Centenary Photos\P1280500.JPG"/>
          <p:cNvPicPr>
            <a:picLocks noChangeAspect="1" noChangeArrowheads="1"/>
          </p:cNvPicPr>
          <p:nvPr/>
        </p:nvPicPr>
        <p:blipFill rotWithShape="1">
          <a:blip r:embed="rId3"/>
          <a:srcRect t="29938" b="32865"/>
          <a:stretch/>
        </p:blipFill>
        <p:spPr bwMode="auto">
          <a:xfrm>
            <a:off x="189998" y="4143371"/>
            <a:ext cx="8522462" cy="260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552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0669"/>
            <a:ext cx="8856476" cy="900099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 The simple  side of complexity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pic>
        <p:nvPicPr>
          <p:cNvPr id="6" name="Picture 2" descr="Cynefin Framework Diagram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20787"/>
            <a:ext cx="8316924" cy="5040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5556" y="6169383"/>
            <a:ext cx="2052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err="1" smtClean="0">
                <a:solidFill>
                  <a:srgbClr val="002060"/>
                </a:solidFill>
              </a:rPr>
              <a:t>Cynefin</a:t>
            </a:r>
            <a:r>
              <a:rPr lang="en-NZ" b="1" dirty="0" smtClean="0">
                <a:solidFill>
                  <a:srgbClr val="002060"/>
                </a:solidFill>
              </a:rPr>
              <a:t> framework</a:t>
            </a:r>
            <a:endParaRPr lang="en-NZ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9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0669"/>
            <a:ext cx="8856476" cy="900099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Figuring out what  we’re about.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5851" y="1520788"/>
            <a:ext cx="7992888" cy="18739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36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“We cannot blow an uncertain trumpet.”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20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If we are to prepare our students for a future of  hope and purpose </a:t>
            </a:r>
            <a:r>
              <a:rPr lang="en-NZ" sz="2000" i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and contribution, then </a:t>
            </a:r>
            <a:r>
              <a:rPr lang="en-NZ" sz="20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we need to be a place of hope where every young person believes “I can, I matter, I belong.”</a:t>
            </a:r>
            <a:endParaRPr lang="en-NZ" i="1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fbcdn-sphotos-h-a.akamaihd.net/hphotos-ak-xpa1/t1.0-9/10448827_249713268568657_6708363858342520325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87" y="3717033"/>
            <a:ext cx="4104455" cy="3006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0012" y="3828021"/>
            <a:ext cx="3995936" cy="2784358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1129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652"/>
            <a:ext cx="8856476" cy="972108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 </a:t>
            </a:r>
            <a: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       next steps rather than new initiatives</a:t>
            </a: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75851" y="1628800"/>
            <a:ext cx="7992888" cy="15388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NZ" sz="28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NZ" sz="20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Incremental changes barely register, </a:t>
            </a:r>
            <a:r>
              <a:rPr lang="en-NZ" sz="2000" i="1" dirty="0" smtClean="0">
                <a:solidFill>
                  <a:schemeClr val="tx1"/>
                </a:solidFill>
              </a:rPr>
              <a:t>but </a:t>
            </a:r>
            <a:r>
              <a:rPr lang="en-NZ" sz="2000" i="1" dirty="0">
                <a:solidFill>
                  <a:schemeClr val="tx1"/>
                </a:solidFill>
              </a:rPr>
              <a:t>from evolutionary </a:t>
            </a:r>
            <a:endParaRPr lang="en-NZ" sz="2000" i="1" dirty="0" smtClean="0">
              <a:solidFill>
                <a:schemeClr val="tx1"/>
              </a:solidFill>
            </a:endParaRPr>
          </a:p>
          <a:p>
            <a:r>
              <a:rPr lang="en-NZ" sz="2000" i="1" dirty="0" smtClean="0">
                <a:solidFill>
                  <a:schemeClr val="tx1"/>
                </a:solidFill>
              </a:rPr>
              <a:t>  or </a:t>
            </a:r>
            <a:r>
              <a:rPr lang="en-NZ" sz="2000" i="1" dirty="0">
                <a:solidFill>
                  <a:schemeClr val="tx1"/>
                </a:solidFill>
              </a:rPr>
              <a:t>geological perspectives, </a:t>
            </a:r>
            <a:r>
              <a:rPr lang="en-NZ" sz="2000" i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NZ" sz="2000" i="1" dirty="0" smtClean="0">
                <a:solidFill>
                  <a:schemeClr val="tx1"/>
                </a:solidFill>
              </a:rPr>
              <a:t>  what </a:t>
            </a:r>
            <a:r>
              <a:rPr lang="en-NZ" sz="2000" i="1" dirty="0">
                <a:solidFill>
                  <a:schemeClr val="tx1"/>
                </a:solidFill>
              </a:rPr>
              <a:t>is happening is </a:t>
            </a:r>
            <a:r>
              <a:rPr lang="en-NZ" sz="2000" i="1" dirty="0" smtClean="0">
                <a:solidFill>
                  <a:schemeClr val="tx1"/>
                </a:solidFill>
              </a:rPr>
              <a:t>transformational  change.”</a:t>
            </a:r>
            <a:endParaRPr lang="en-NZ" sz="2800" i="1" dirty="0" smtClean="0">
              <a:solidFill>
                <a:schemeClr val="tx1"/>
              </a:solidFill>
            </a:endParaRPr>
          </a:p>
          <a:p>
            <a:r>
              <a:rPr lang="en-NZ" sz="3200" dirty="0" smtClean="0">
                <a:solidFill>
                  <a:schemeClr val="tx1"/>
                </a:solidFill>
              </a:rPr>
              <a:t>                                                     </a:t>
            </a:r>
            <a:endParaRPr lang="en-NZ" sz="32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8160" y="2816932"/>
            <a:ext cx="80092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b="1" dirty="0" smtClean="0"/>
              <a:t>Deep Learning: </a:t>
            </a:r>
            <a:r>
              <a:rPr lang="en-NZ" sz="2000" b="1" dirty="0" smtClean="0"/>
              <a:t>  </a:t>
            </a:r>
            <a:r>
              <a:rPr lang="en-NZ" sz="2000" dirty="0" smtClean="0"/>
              <a:t> </a:t>
            </a:r>
            <a:r>
              <a:rPr lang="en-NZ" dirty="0" smtClean="0"/>
              <a:t>   Assessment for learning;  Learning to learn;   Student voice</a:t>
            </a:r>
          </a:p>
          <a:p>
            <a:r>
              <a:rPr lang="en-NZ" sz="2400" b="1" dirty="0" smtClean="0"/>
              <a:t>Deep Experience:  </a:t>
            </a:r>
            <a:r>
              <a:rPr lang="en-NZ" sz="2400" dirty="0" smtClean="0"/>
              <a:t>      </a:t>
            </a:r>
            <a:r>
              <a:rPr lang="en-NZ" dirty="0" smtClean="0"/>
              <a:t>Curriculum development;       New Technologies             </a:t>
            </a:r>
          </a:p>
          <a:p>
            <a:r>
              <a:rPr lang="en-NZ" sz="2400" b="1" dirty="0" smtClean="0"/>
              <a:t>Deep Support: </a:t>
            </a:r>
            <a:r>
              <a:rPr lang="en-NZ" sz="2400" dirty="0" smtClean="0"/>
              <a:t>             </a:t>
            </a:r>
            <a:r>
              <a:rPr lang="en-NZ" dirty="0" smtClean="0"/>
              <a:t>Advice and guidance;              Mentoring and coaching</a:t>
            </a:r>
          </a:p>
          <a:p>
            <a:r>
              <a:rPr lang="en-NZ" sz="2400" b="1" dirty="0" smtClean="0"/>
              <a:t>Deep Leadership: </a:t>
            </a:r>
            <a:r>
              <a:rPr lang="en-NZ" sz="2000" b="1" dirty="0" smtClean="0"/>
              <a:t>         </a:t>
            </a:r>
            <a:r>
              <a:rPr lang="en-NZ" dirty="0" smtClean="0"/>
              <a:t>Staff development;                  Systems and structures</a:t>
            </a:r>
            <a:endParaRPr lang="en-NZ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97152"/>
            <a:ext cx="8388075" cy="19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93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856" y="548680"/>
            <a:ext cx="8856476" cy="876685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Every child needs a champion</a:t>
            </a:r>
            <a:endParaRPr lang="en-NZ" sz="3200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1560" y="1699462"/>
            <a:ext cx="7869758" cy="22661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24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“Stepping out on a maybe, an idea, an impression that begins to grow inside that strengthens and persists with no guaranteed outcome.” 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24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“By the time your crop comes in, it’s too late to change what you planted.”</a:t>
            </a:r>
            <a:endParaRPr lang="en-NZ" sz="3200" i="1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Metaphor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09" y="4425142"/>
            <a:ext cx="3369258" cy="226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S:\2012 SOS\IMG_418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4425142"/>
            <a:ext cx="4032448" cy="226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20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79"/>
            <a:ext cx="8856476" cy="876685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from the swampland: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Purpose, Principles, then Practices</a:t>
            </a: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2453" y="2024844"/>
            <a:ext cx="7848872" cy="2262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3200" i="1" dirty="0" smtClean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“Why first, then what, then how.”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3200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NZ" sz="32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NZ" sz="28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Curriculum development: the eight line timetable</a:t>
            </a:r>
            <a:r>
              <a:rPr lang="en-NZ" sz="24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NZ" sz="2400" dirty="0" smtClean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endParaRPr lang="en-NZ" sz="3600" i="1" dirty="0" smtClean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4" b="17142"/>
          <a:stretch/>
        </p:blipFill>
        <p:spPr bwMode="auto">
          <a:xfrm>
            <a:off x="215516" y="3753036"/>
            <a:ext cx="8461365" cy="2916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5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8680"/>
            <a:ext cx="8856476" cy="1116124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Lessons </a:t>
            </a:r>
            <a: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from the </a:t>
            </a: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swampland</a:t>
            </a:r>
            <a: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:</a:t>
            </a:r>
            <a:br>
              <a:rPr lang="en-NZ" b="1" dirty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       High expectations, no blame, no excuses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/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4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11559" y="2204864"/>
            <a:ext cx="8120423" cy="13615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36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“Every student is someone’s grandkid.”</a:t>
            </a:r>
          </a:p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28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NZ" sz="3600" i="1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N:\Cultural\2013\2013 Powhiri Yr 9 &amp; 10\IMG_04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97052"/>
            <a:ext cx="3995936" cy="280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N:\Cultural\2013\2013 Powhiri Yr 9 &amp; 10\IMG_04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09" y="3897052"/>
            <a:ext cx="3932169" cy="280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59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6652"/>
            <a:ext cx="8856476" cy="1260140"/>
          </a:xfrm>
          <a:solidFill>
            <a:schemeClr val="bg1">
              <a:lumMod val="75000"/>
              <a:alpha val="59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Swampland Lessons:</a:t>
            </a:r>
            <a:b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</a:br>
            <a:r>
              <a:rPr lang="en-NZ" b="1" dirty="0" smtClean="0">
                <a:solidFill>
                  <a:srgbClr val="C00000"/>
                </a:solidFill>
                <a:latin typeface="Arial Rounded MT Bold" panose="020F0704030504030204" pitchFamily="34" charset="0"/>
              </a:rPr>
              <a:t>putting faces to the data.</a:t>
            </a:r>
            <a:endParaRPr lang="en-NZ" b="1" dirty="0">
              <a:solidFill>
                <a:srgbClr val="C0000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296652"/>
            <a:ext cx="1047750" cy="11287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59533" y="1808820"/>
            <a:ext cx="8172908" cy="503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137160" tIns="0" rIns="13716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NZ" sz="3200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en-NZ" sz="3600" i="1" dirty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47410" y="-238590"/>
            <a:ext cx="5049180" cy="91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S:\101\2011 PM  Visit\2011 PM Visit\IMG_0671.JP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0"/>
            <a:ext cx="4100843" cy="284431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215516" y="3557742"/>
            <a:ext cx="1620180" cy="313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 smtClean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4188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TC104033917[[fn=Berlin]]</Template>
  <TotalTime>1538</TotalTime>
  <Words>358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Composite</vt:lpstr>
      <vt:lpstr>PowerPoint Presentation</vt:lpstr>
      <vt:lpstr>The future that is now.</vt:lpstr>
      <vt:lpstr> Lessons from the swampland:  The simple  side of complexity </vt:lpstr>
      <vt:lpstr> Lessons from the swampland: Figuring out what  we’re about. </vt:lpstr>
      <vt:lpstr>Lessons from the swampland:         next steps rather than new initiatives</vt:lpstr>
      <vt:lpstr>Lessons from the swampland: Every child needs a champion</vt:lpstr>
      <vt:lpstr>Lessons from the swampland: Purpose, Principles, then Practices</vt:lpstr>
      <vt:lpstr>  Lessons from the swampland:        High expectations, no blame, no excuses  </vt:lpstr>
      <vt:lpstr>Swampland Lessons: putting faces to the data.</vt:lpstr>
      <vt:lpstr>Lessons from the Swampland:    go to where the game is being played.</vt:lpstr>
      <vt:lpstr>PowerPoint Presentation</vt:lpstr>
    </vt:vector>
  </TitlesOfParts>
  <Company>Hauraki Plains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Ngaire Harris</dc:creator>
  <cp:lastModifiedBy>Ngaire Harris</cp:lastModifiedBy>
  <cp:revision>114</cp:revision>
  <cp:lastPrinted>2014-06-12T04:54:05Z</cp:lastPrinted>
  <dcterms:created xsi:type="dcterms:W3CDTF">2014-03-08T02:29:33Z</dcterms:created>
  <dcterms:modified xsi:type="dcterms:W3CDTF">2014-06-27T05:10:04Z</dcterms:modified>
</cp:coreProperties>
</file>